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04.02.2021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Herhaling </a:t>
            </a:r>
            <a:r>
              <a:rPr lang="nl-NL" dirty="0" err="1">
                <a:cs typeface="Calibri Light"/>
              </a:rPr>
              <a:t>toetsstof</a:t>
            </a:r>
            <a:r>
              <a:rPr lang="nl-NL" dirty="0">
                <a:cs typeface="Calibri Light"/>
              </a:rPr>
              <a:t> </a:t>
            </a:r>
            <a:r>
              <a:rPr lang="de-DE" dirty="0">
                <a:cs typeface="Calibri Light"/>
              </a:rPr>
              <a:t>3.1 t/m 3.6</a:t>
            </a:r>
            <a:endParaRPr lang="de-D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3.1: Het water stroomt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dirty="0">
                <a:cs typeface="Calibri"/>
              </a:rPr>
              <a:t>Korte en lange </a:t>
            </a:r>
            <a:r>
              <a:rPr lang="nl-NL" u="sng" dirty="0">
                <a:cs typeface="Calibri"/>
              </a:rPr>
              <a:t>waterkringloop</a:t>
            </a:r>
            <a:r>
              <a:rPr lang="nl-NL" dirty="0">
                <a:cs typeface="Calibri"/>
              </a:rPr>
              <a:t>. En wat is het verschil?</a:t>
            </a:r>
          </a:p>
          <a:p>
            <a:r>
              <a:rPr lang="nl-NL" dirty="0">
                <a:cs typeface="Calibri"/>
              </a:rPr>
              <a:t>Verschil tussen verdamping en condensatie.</a:t>
            </a:r>
          </a:p>
          <a:p>
            <a:r>
              <a:rPr lang="nl-NL" u="sng" dirty="0">
                <a:cs typeface="Calibri"/>
              </a:rPr>
              <a:t>Soorten water</a:t>
            </a:r>
            <a:r>
              <a:rPr lang="nl-NL" dirty="0">
                <a:cs typeface="Calibri"/>
              </a:rPr>
              <a:t>: zoet – brak – zout.</a:t>
            </a:r>
          </a:p>
          <a:p>
            <a:r>
              <a:rPr lang="nl-NL" dirty="0">
                <a:cs typeface="Calibri"/>
              </a:rPr>
              <a:t>Verdeling van zoet en zout water over de wereld.</a:t>
            </a:r>
          </a:p>
          <a:p>
            <a:r>
              <a:rPr lang="nl-NL" dirty="0">
                <a:cs typeface="Calibri"/>
              </a:rPr>
              <a:t>Kwelwater: doorsijpelen van zout water bij duinen en dijken.</a:t>
            </a:r>
          </a:p>
          <a:p>
            <a:r>
              <a:rPr lang="nl-NL" u="sng" dirty="0">
                <a:cs typeface="Calibri"/>
              </a:rPr>
              <a:t>Soorten rivieren</a:t>
            </a:r>
            <a:r>
              <a:rPr lang="nl-NL" dirty="0">
                <a:cs typeface="Calibri"/>
              </a:rPr>
              <a:t>: regenrivier – gemengde rivier – gletsjerrivier – wadi.</a:t>
            </a:r>
          </a:p>
        </p:txBody>
      </p:sp>
    </p:spTree>
    <p:extLst>
      <p:ext uri="{BB962C8B-B14F-4D97-AF65-F5344CB8AC3E}">
        <p14:creationId xmlns:p14="http://schemas.microsoft.com/office/powerpoint/2010/main" val="3513578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3.2: Stroomgebieden en stroomstelsels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nl-NL" dirty="0">
                <a:cs typeface="Calibri"/>
              </a:rPr>
              <a:t>Stroomgebied.</a:t>
            </a:r>
          </a:p>
          <a:p>
            <a:r>
              <a:rPr lang="nl-NL" u="sng" dirty="0">
                <a:cs typeface="Calibri"/>
              </a:rPr>
              <a:t>Stroomstelsel</a:t>
            </a:r>
            <a:r>
              <a:rPr lang="nl-NL" dirty="0">
                <a:cs typeface="Calibri"/>
              </a:rPr>
              <a:t> </a:t>
            </a:r>
            <a:r>
              <a:rPr lang="nl-NL" dirty="0">
                <a:cs typeface="Calibri"/>
                <a:sym typeface="Wingdings" panose="05000000000000000000" pitchFamily="2" charset="2"/>
              </a:rPr>
              <a:t>  3 onderdelen  bovenloop – middenloop - benedenloop</a:t>
            </a:r>
            <a:endParaRPr lang="nl-NL" dirty="0">
              <a:cs typeface="Calibri"/>
            </a:endParaRPr>
          </a:p>
          <a:p>
            <a:r>
              <a:rPr lang="nl-NL" dirty="0">
                <a:cs typeface="Calibri"/>
              </a:rPr>
              <a:t>Waterscheiding.</a:t>
            </a:r>
          </a:p>
          <a:p>
            <a:r>
              <a:rPr lang="nl-NL" b="1" i="1" dirty="0">
                <a:cs typeface="Calibri"/>
              </a:rPr>
              <a:t>Water stroomt van hoog naar laag!</a:t>
            </a:r>
          </a:p>
          <a:p>
            <a:r>
              <a:rPr lang="nl-NL" dirty="0">
                <a:cs typeface="Calibri"/>
              </a:rPr>
              <a:t>Debiet</a:t>
            </a:r>
          </a:p>
          <a:p>
            <a:r>
              <a:rPr lang="nl-NL" dirty="0">
                <a:cs typeface="Calibri"/>
              </a:rPr>
              <a:t>Regiem</a:t>
            </a:r>
          </a:p>
          <a:p>
            <a:r>
              <a:rPr lang="nl-NL" dirty="0">
                <a:cs typeface="Calibri"/>
              </a:rPr>
              <a:t>Riviermonding/delta.</a:t>
            </a:r>
          </a:p>
          <a:p>
            <a:r>
              <a:rPr lang="nl-NL" dirty="0">
                <a:cs typeface="Calibri"/>
              </a:rPr>
              <a:t>Verval en verhang.</a:t>
            </a:r>
          </a:p>
          <a:p>
            <a:r>
              <a:rPr lang="nl-NL" dirty="0">
                <a:cs typeface="Calibri"/>
              </a:rPr>
              <a:t>Hoe </a:t>
            </a:r>
            <a:r>
              <a:rPr lang="nl-NL" u="sng" dirty="0">
                <a:cs typeface="Calibri"/>
              </a:rPr>
              <a:t>groter</a:t>
            </a:r>
            <a:r>
              <a:rPr lang="nl-NL" dirty="0">
                <a:cs typeface="Calibri"/>
              </a:rPr>
              <a:t> het verval, hoe </a:t>
            </a:r>
            <a:r>
              <a:rPr lang="nl-NL" u="sng" dirty="0">
                <a:cs typeface="Calibri"/>
              </a:rPr>
              <a:t>hoger</a:t>
            </a:r>
            <a:r>
              <a:rPr lang="nl-NL" dirty="0">
                <a:cs typeface="Calibri"/>
              </a:rPr>
              <a:t> de stroomsnelheid.</a:t>
            </a:r>
          </a:p>
          <a:p>
            <a:r>
              <a:rPr lang="nl-NL" dirty="0">
                <a:cs typeface="Calibri"/>
              </a:rPr>
              <a:t>Erosie en sedimentatie. Wat </a:t>
            </a:r>
            <a:r>
              <a:rPr lang="nl-NL" dirty="0" err="1">
                <a:cs typeface="Calibri"/>
              </a:rPr>
              <a:t>sedimenteert</a:t>
            </a:r>
            <a:r>
              <a:rPr lang="nl-NL" dirty="0">
                <a:cs typeface="Calibri"/>
              </a:rPr>
              <a:t> als eerste? Stenen – grind – zand – klei.</a:t>
            </a:r>
          </a:p>
        </p:txBody>
      </p:sp>
    </p:spTree>
    <p:extLst>
      <p:ext uri="{BB962C8B-B14F-4D97-AF65-F5344CB8AC3E}">
        <p14:creationId xmlns:p14="http://schemas.microsoft.com/office/powerpoint/2010/main" val="897707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3.3: Water en de mens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104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u="sng" dirty="0">
                <a:cs typeface="Calibri"/>
              </a:rPr>
              <a:t>Watergebruik:</a:t>
            </a:r>
            <a:r>
              <a:rPr lang="nl-NL" dirty="0">
                <a:cs typeface="Calibri"/>
              </a:rPr>
              <a:t> drinkwater/persoonlijke verzorging – irrigatie – industrieel watergebruik (proceswater).</a:t>
            </a:r>
          </a:p>
          <a:p>
            <a:r>
              <a:rPr lang="nl-NL" dirty="0">
                <a:cs typeface="Calibri"/>
              </a:rPr>
              <a:t>Grijs water.</a:t>
            </a:r>
          </a:p>
          <a:p>
            <a:r>
              <a:rPr lang="nl-NL" u="sng" dirty="0">
                <a:cs typeface="Calibri"/>
              </a:rPr>
              <a:t>Watervervuiling: </a:t>
            </a:r>
            <a:r>
              <a:rPr lang="nl-NL" dirty="0">
                <a:cs typeface="Calibri"/>
              </a:rPr>
              <a:t>organische vervuiling – chemische vervuiling – thermische vervuiling.</a:t>
            </a:r>
          </a:p>
          <a:p>
            <a:r>
              <a:rPr lang="nl-NL" dirty="0">
                <a:cs typeface="Calibri"/>
              </a:rPr>
              <a:t>Zelfreinigend vermogen.</a:t>
            </a:r>
          </a:p>
          <a:p>
            <a:r>
              <a:rPr lang="nl-NL" dirty="0">
                <a:cs typeface="Calibri"/>
              </a:rPr>
              <a:t>Waterschappen.</a:t>
            </a:r>
          </a:p>
        </p:txBody>
      </p:sp>
    </p:spTree>
    <p:extLst>
      <p:ext uri="{BB962C8B-B14F-4D97-AF65-F5344CB8AC3E}">
        <p14:creationId xmlns:p14="http://schemas.microsoft.com/office/powerpoint/2010/main" val="12666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3.4:Water in rivier en polders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nl-NL" u="sng" dirty="0">
                <a:cs typeface="Calibri"/>
              </a:rPr>
              <a:t>Waterbalans:</a:t>
            </a:r>
            <a:r>
              <a:rPr lang="nl-NL" dirty="0">
                <a:cs typeface="Calibri"/>
              </a:rPr>
              <a:t> bestaat uit watertoevoer en waterverlies.</a:t>
            </a:r>
          </a:p>
          <a:p>
            <a:r>
              <a:rPr lang="nl-NL" u="sng" dirty="0">
                <a:cs typeface="Calibri"/>
              </a:rPr>
              <a:t>Rivierenlandschap</a:t>
            </a:r>
            <a:r>
              <a:rPr lang="nl-NL" dirty="0">
                <a:cs typeface="Calibri"/>
              </a:rPr>
              <a:t>: vroeger </a:t>
            </a:r>
            <a:r>
              <a:rPr lang="nl-NL" dirty="0">
                <a:cs typeface="Calibri"/>
                <a:sym typeface="Wingdings" panose="05000000000000000000" pitchFamily="2" charset="2"/>
              </a:rPr>
              <a:t> oeverwallen en komgronden.</a:t>
            </a:r>
          </a:p>
          <a:p>
            <a:pPr marL="0" indent="0">
              <a:buNone/>
            </a:pPr>
            <a:r>
              <a:rPr lang="nl-NL" dirty="0">
                <a:cs typeface="Calibri"/>
                <a:sym typeface="Wingdings" panose="05000000000000000000" pitchFamily="2" charset="2"/>
              </a:rPr>
              <a:t>Tegenwoordig  zomerdijken en winterdijken. Daar tussenin   uiterwaarden. Zomerbed en winterbed. </a:t>
            </a:r>
          </a:p>
          <a:p>
            <a:pPr marL="0" indent="0">
              <a:buNone/>
            </a:pPr>
            <a:r>
              <a:rPr lang="nl-NL" dirty="0">
                <a:cs typeface="Calibri"/>
                <a:sym typeface="Wingdings" panose="05000000000000000000" pitchFamily="2" charset="2"/>
              </a:rPr>
              <a:t>Binnendijks gebied (wonen mensen) en buitendijks gebied (dichterbij de rivier, tussen zomer en winterdijk).</a:t>
            </a:r>
          </a:p>
          <a:p>
            <a:r>
              <a:rPr lang="nl-NL" dirty="0">
                <a:cs typeface="Calibri"/>
                <a:sym typeface="Wingdings" panose="05000000000000000000" pitchFamily="2" charset="2"/>
              </a:rPr>
              <a:t>Piekafvoer.</a:t>
            </a:r>
          </a:p>
          <a:p>
            <a:r>
              <a:rPr lang="nl-NL" u="sng" dirty="0">
                <a:cs typeface="Calibri"/>
                <a:sym typeface="Wingdings" panose="05000000000000000000" pitchFamily="2" charset="2"/>
              </a:rPr>
              <a:t>Polders:</a:t>
            </a:r>
            <a:r>
              <a:rPr lang="nl-NL" dirty="0">
                <a:cs typeface="Calibri"/>
                <a:sym typeface="Wingdings" panose="05000000000000000000" pitchFamily="2" charset="2"/>
              </a:rPr>
              <a:t> poldersloot – boezem – binnenwater (rivier) – buitenwater (zee).</a:t>
            </a:r>
          </a:p>
          <a:p>
            <a:r>
              <a:rPr lang="nl-NL" dirty="0">
                <a:cs typeface="Calibri"/>
                <a:sym typeface="Wingdings" panose="05000000000000000000" pitchFamily="2" charset="2"/>
              </a:rPr>
              <a:t>Bemalen.</a:t>
            </a:r>
          </a:p>
          <a:p>
            <a:r>
              <a:rPr lang="nl-NL" dirty="0">
                <a:cs typeface="Calibri"/>
                <a:sym typeface="Wingdings" panose="05000000000000000000" pitchFamily="2" charset="2"/>
              </a:rPr>
              <a:t>NAP  Normaal Amsterdams Peil.</a:t>
            </a:r>
          </a:p>
          <a:p>
            <a:r>
              <a:rPr lang="nl-NL" u="sng" dirty="0">
                <a:cs typeface="Calibri"/>
                <a:sym typeface="Wingdings" panose="05000000000000000000" pitchFamily="2" charset="2"/>
              </a:rPr>
              <a:t>Transport over water</a:t>
            </a:r>
            <a:r>
              <a:rPr lang="nl-NL" dirty="0">
                <a:cs typeface="Calibri"/>
                <a:sym typeface="Wingdings" panose="05000000000000000000" pitchFamily="2" charset="2"/>
              </a:rPr>
              <a:t> mogelijk door: stuwen en sluizen.</a:t>
            </a:r>
          </a:p>
          <a:p>
            <a:pPr marL="0" indent="0">
              <a:buNone/>
            </a:pPr>
            <a:endParaRPr lang="nl-N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985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3.5: Drinkwater en klimaatverandering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u="sng" dirty="0">
                <a:cs typeface="Calibri"/>
              </a:rPr>
              <a:t>Hoog Nederland en Laag Nederland</a:t>
            </a:r>
            <a:r>
              <a:rPr lang="nl-NL" dirty="0">
                <a:cs typeface="Calibri"/>
              </a:rPr>
              <a:t>. Wat is het verschil? Waar loopt ongeveer de grens? En hoe wordt er drinkwater gewonnen?</a:t>
            </a:r>
          </a:p>
          <a:p>
            <a:r>
              <a:rPr lang="nl-NL" u="sng" dirty="0">
                <a:cs typeface="Calibri"/>
              </a:rPr>
              <a:t>Soorten drinkwaterwinning</a:t>
            </a:r>
            <a:r>
              <a:rPr lang="nl-NL" dirty="0">
                <a:cs typeface="Calibri"/>
              </a:rPr>
              <a:t>: grondwaterwinning – duinwaterwinning/infiltratiewinning – oppervlaktewaterwinning.</a:t>
            </a:r>
          </a:p>
          <a:p>
            <a:r>
              <a:rPr lang="nl-NL" dirty="0">
                <a:cs typeface="Calibri"/>
              </a:rPr>
              <a:t>Doorlaatbaarheid (zand grotere doorlaatbaarheid dan klei/veen).</a:t>
            </a:r>
          </a:p>
          <a:p>
            <a:r>
              <a:rPr lang="nl-NL" dirty="0">
                <a:cs typeface="Calibri"/>
              </a:rPr>
              <a:t>Filterende werking zand.</a:t>
            </a:r>
          </a:p>
          <a:p>
            <a:r>
              <a:rPr lang="nl-NL" dirty="0">
                <a:cs typeface="Calibri"/>
              </a:rPr>
              <a:t>Zoetwaterzak.</a:t>
            </a:r>
          </a:p>
          <a:p>
            <a:r>
              <a:rPr lang="nl-NL" dirty="0">
                <a:cs typeface="Calibri"/>
              </a:rPr>
              <a:t>Versterkt broeikaseffect </a:t>
            </a:r>
            <a:r>
              <a:rPr lang="nl-NL" dirty="0">
                <a:cs typeface="Calibri"/>
                <a:sym typeface="Wingdings" panose="05000000000000000000" pitchFamily="2" charset="2"/>
              </a:rPr>
              <a:t> waterproblematiek: </a:t>
            </a:r>
            <a:r>
              <a:rPr lang="nl-NL" b="1" dirty="0">
                <a:cs typeface="Calibri"/>
                <a:sym typeface="Wingdings" panose="05000000000000000000" pitchFamily="2" charset="2"/>
              </a:rPr>
              <a:t>verdroging – neerslag intensiteit kan stijgen – verzilting</a:t>
            </a:r>
            <a:r>
              <a:rPr lang="nl-NL" dirty="0">
                <a:cs typeface="Calibri"/>
                <a:sym typeface="Wingdings" panose="05000000000000000000" pitchFamily="2" charset="2"/>
              </a:rPr>
              <a:t>.</a:t>
            </a:r>
            <a:endParaRPr lang="nl-N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00342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4BCA95-9D3A-4D7A-AD74-5EAE6C448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cs typeface="Calibri Light"/>
              </a:rPr>
              <a:t>Paragraaf 3.6: Waterbeheer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6B25E-E8FE-4E69-B96B-53AE44776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07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u="sng" dirty="0">
                <a:cs typeface="Calibri"/>
              </a:rPr>
              <a:t>Waterbeheer</a:t>
            </a:r>
            <a:r>
              <a:rPr lang="nl-NL" dirty="0">
                <a:cs typeface="Calibri"/>
              </a:rPr>
              <a:t> wordt in Nederland verzorgt door Rijkswaterstaat en de waterschappen. Wat doen beide overheidsorganisaties?</a:t>
            </a:r>
          </a:p>
          <a:p>
            <a:r>
              <a:rPr lang="nl-NL" dirty="0">
                <a:cs typeface="Calibri"/>
              </a:rPr>
              <a:t>Verschil tussen </a:t>
            </a:r>
            <a:r>
              <a:rPr lang="nl-NL" u="sng" dirty="0">
                <a:cs typeface="Calibri"/>
              </a:rPr>
              <a:t>waterkwaliteit en waterkwantiteit</a:t>
            </a:r>
            <a:r>
              <a:rPr lang="nl-NL" dirty="0">
                <a:cs typeface="Calibri"/>
              </a:rPr>
              <a:t>.</a:t>
            </a:r>
          </a:p>
          <a:p>
            <a:r>
              <a:rPr lang="nl-NL" dirty="0">
                <a:cs typeface="Calibri"/>
              </a:rPr>
              <a:t>Bescherming tegen de zee: </a:t>
            </a:r>
            <a:r>
              <a:rPr lang="nl-NL" u="sng" dirty="0">
                <a:cs typeface="Calibri"/>
              </a:rPr>
              <a:t>zeewering</a:t>
            </a:r>
            <a:r>
              <a:rPr lang="nl-NL" dirty="0">
                <a:cs typeface="Calibri"/>
              </a:rPr>
              <a:t> (dijken, duinen, dammen). Onder andere de </a:t>
            </a:r>
            <a:r>
              <a:rPr lang="nl-NL" u="sng" dirty="0">
                <a:cs typeface="Calibri"/>
              </a:rPr>
              <a:t>Deltawerken</a:t>
            </a:r>
            <a:r>
              <a:rPr lang="nl-NL" dirty="0">
                <a:cs typeface="Calibri"/>
              </a:rPr>
              <a:t>.</a:t>
            </a:r>
          </a:p>
          <a:p>
            <a:r>
              <a:rPr lang="nl-NL" dirty="0">
                <a:cs typeface="Calibri"/>
              </a:rPr>
              <a:t>Maatregelen </a:t>
            </a:r>
            <a:r>
              <a:rPr lang="nl-NL" u="sng" dirty="0">
                <a:cs typeface="Calibri"/>
              </a:rPr>
              <a:t>“Ruimte voor de rivier”</a:t>
            </a:r>
            <a:r>
              <a:rPr lang="nl-NL" dirty="0">
                <a:cs typeface="Calibri"/>
              </a:rPr>
              <a:t>, zoals kribverlaging, zomerbedverdieping, </a:t>
            </a:r>
            <a:r>
              <a:rPr lang="nl-NL" dirty="0" err="1">
                <a:cs typeface="Calibri"/>
              </a:rPr>
              <a:t>uiterwaardvergraving</a:t>
            </a:r>
            <a:r>
              <a:rPr lang="nl-NL" dirty="0">
                <a:cs typeface="Calibri"/>
              </a:rPr>
              <a:t> </a:t>
            </a:r>
            <a:r>
              <a:rPr lang="nl-NL" dirty="0">
                <a:cs typeface="Calibri"/>
                <a:sym typeface="Wingdings" panose="05000000000000000000" pitchFamily="2" charset="2"/>
              </a:rPr>
              <a:t> </a:t>
            </a:r>
            <a:r>
              <a:rPr lang="nl-NL" i="1" dirty="0">
                <a:cs typeface="Calibri"/>
                <a:sym typeface="Wingdings" panose="05000000000000000000" pitchFamily="2" charset="2"/>
              </a:rPr>
              <a:t>zie aantekeningen voor </a:t>
            </a:r>
            <a:r>
              <a:rPr lang="nl-NL" i="1">
                <a:cs typeface="Calibri"/>
                <a:sym typeface="Wingdings" panose="05000000000000000000" pitchFamily="2" charset="2"/>
              </a:rPr>
              <a:t>de belangrijkste daarin</a:t>
            </a:r>
            <a:r>
              <a:rPr lang="nl-NL">
                <a:cs typeface="Calibri"/>
                <a:sym typeface="Wingdings" panose="05000000000000000000" pitchFamily="2" charset="2"/>
              </a:rPr>
              <a:t>. </a:t>
            </a:r>
            <a:endParaRPr lang="nl-NL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621840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404</Words>
  <Application>Microsoft Office PowerPoint</Application>
  <PresentationFormat>Breedbeeld</PresentationFormat>
  <Paragraphs>47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Herhaling toetsstof 3.1 t/m 3.6</vt:lpstr>
      <vt:lpstr>Paragraaf 3.1: Het water stroomt</vt:lpstr>
      <vt:lpstr>Paragraaf 3.2: Stroomgebieden en stroomstelsels</vt:lpstr>
      <vt:lpstr>Paragraaf 3.3: Water en de mens</vt:lpstr>
      <vt:lpstr>Paragraaf 3.4:Water in rivier en polders</vt:lpstr>
      <vt:lpstr>Paragraaf 3.5: Drinkwater en klimaatverandering</vt:lpstr>
      <vt:lpstr>Paragraaf 3.6: Waterbeheer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Ruud Loeffen</dc:creator>
  <cp:lastModifiedBy>Loeffen, RGW (Ruud)</cp:lastModifiedBy>
  <cp:revision>214</cp:revision>
  <dcterms:created xsi:type="dcterms:W3CDTF">2021-01-07T09:27:32Z</dcterms:created>
  <dcterms:modified xsi:type="dcterms:W3CDTF">2021-02-04T16:57:18Z</dcterms:modified>
</cp:coreProperties>
</file>